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56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4B1A"/>
    <a:srgbClr val="0E782A"/>
    <a:srgbClr val="10862F"/>
    <a:srgbClr val="19D94B"/>
    <a:srgbClr val="60F263"/>
    <a:srgbClr val="FF0000"/>
    <a:srgbClr val="E8FAFE"/>
    <a:srgbClr val="E9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F2CF1-6A7E-4C5A-9553-5ED7F6C1A16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16805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86813-762C-452B-BA8F-A2F8B7D6D50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8644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E8D61-37FB-4864-9A6B-6710F179E7F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4480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3A530-9F53-4561-8F6F-589108D2AE9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3572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F6F46-4820-45BA-AB62-E1EEC325FB1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32580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DD824-796C-4DC2-BA6F-64EBC19177C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63780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3B446-42BE-46E8-A5C7-70586776457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16511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D3B10-1706-4F82-A8CB-B142014FAE0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48511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66E49-0942-4D89-B90B-988C2EC2975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50619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631F5-0ADA-4A63-8F29-5D1A3DCD90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7828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E6247-8D38-4194-8257-80A1CB9D34C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70946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9C2AE9E-28E2-4DD5-A056-DD4E32DFC8A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9" r:id="rId2"/>
    <p:sldLayoutId id="2147483685" r:id="rId3"/>
    <p:sldLayoutId id="2147483680" r:id="rId4"/>
    <p:sldLayoutId id="2147483681" r:id="rId5"/>
    <p:sldLayoutId id="2147483682" r:id="rId6"/>
    <p:sldLayoutId id="2147483686" r:id="rId7"/>
    <p:sldLayoutId id="2147483687" r:id="rId8"/>
    <p:sldLayoutId id="2147483688" r:id="rId9"/>
    <p:sldLayoutId id="2147483683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6.png"/><Relationship Id="rId2" Type="http://schemas.openxmlformats.org/officeDocument/2006/relationships/hyperlink" Target="http://image.baidu.com/i?ct=503316480&amp;z=0&amp;tn=baiduimagedetail&amp;word=%CE%AA%C4%D1%B1%ED%C7%E9&amp;in=20782&amp;cl=2&amp;lm=-1&amp;pn=1470&amp;rn=1&amp;di=3449644851&amp;ln=1&amp;fr=&amp;ic=0&amp;s=2&amp;se=1&amp;sme=0&amp;tab=&amp;width=&amp;height=&amp;face=0&amp;fb=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5.gif"/><Relationship Id="rId4" Type="http://schemas.openxmlformats.org/officeDocument/2006/relationships/hyperlink" Target="http://image.baidu.com/i?ct=503316480&amp;z=0&amp;tn=baiduimagedetail&amp;word=%CE%AA%C4%D1%B1%ED%C7%E9&amp;in=20782&amp;cl=2&amp;lm=-1&amp;pn=1869&amp;rn=1&amp;di=3454423761&amp;ln=1&amp;fr=&amp;ic=0&amp;s=2&amp;se=1&amp;sme=0&amp;tab=&amp;width=&amp;height=&amp;face=0&amp;fb=0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395288" y="981075"/>
            <a:ext cx="8280400" cy="192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800" b="1">
                <a:latin typeface="Comic Sans MS" pitchFamily="66" charset="0"/>
              </a:rPr>
              <a:t>Unit 5 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800" b="1">
                <a:latin typeface="Comic Sans MS" pitchFamily="66" charset="0"/>
              </a:rPr>
              <a:t>Can you come to my party?</a:t>
            </a: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684213" y="3284538"/>
            <a:ext cx="68405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10862F"/>
                </a:solidFill>
                <a:latin typeface="Comic Sans MS" pitchFamily="66" charset="0"/>
              </a:rPr>
              <a:t>     </a:t>
            </a:r>
            <a:r>
              <a:rPr lang="en-US" altLang="zh-CN" sz="4000" b="1">
                <a:latin typeface="Comic Sans MS" pitchFamily="66" charset="0"/>
              </a:rPr>
              <a:t>( Period III Section B)</a:t>
            </a:r>
          </a:p>
        </p:txBody>
      </p:sp>
      <p:pic>
        <p:nvPicPr>
          <p:cNvPr id="3080" name="Picture 8" descr="笑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565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 descr="笑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 descr="笑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0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 descr="笑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Picture 18" descr="笑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1" name="Picture 19" descr="笑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2" name="Picture 20" descr="笑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3" name="Picture 21" descr="笑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275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4" name="Picture 22" descr="笑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5" name="Picture 23" descr="笑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6" name="Picture 24" descr="笑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7" name="Picture 25" descr="笑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1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1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1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60F263">
              <a:alpha val="5098"/>
            </a:srgbClr>
          </a:solidFill>
          <a:ln w="9525">
            <a:solidFill>
              <a:srgbClr val="60F26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0" y="115888"/>
            <a:ext cx="8964613" cy="576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zh-CN" sz="3600" b="1">
                <a:latin typeface="Comic Sans MS" pitchFamily="66" charset="0"/>
              </a:rPr>
              <a:t>October 2010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Comic Sans MS" pitchFamily="66" charset="0"/>
              </a:rPr>
              <a:t>SUN</a:t>
            </a:r>
            <a:r>
              <a:rPr lang="en-US" altLang="zh-CN" sz="3200" b="1">
                <a:latin typeface="Comic Sans MS" pitchFamily="66" charset="0"/>
              </a:rPr>
              <a:t>  MON  TUE  WED  THU  FRI  </a:t>
            </a:r>
            <a:r>
              <a:rPr lang="en-US" altLang="zh-CN" sz="3200" b="1">
                <a:solidFill>
                  <a:srgbClr val="FF0000"/>
                </a:solidFill>
                <a:latin typeface="Comic Sans MS" pitchFamily="66" charset="0"/>
              </a:rPr>
              <a:t>SAT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Comic Sans MS" pitchFamily="66" charset="0"/>
              </a:rPr>
              <a:t>                                                       </a:t>
            </a:r>
            <a:r>
              <a:rPr lang="en-US" altLang="zh-CN" sz="3200">
                <a:solidFill>
                  <a:srgbClr val="FF0000"/>
                </a:solidFill>
                <a:latin typeface="Comic Sans MS" pitchFamily="66" charset="0"/>
              </a:rPr>
              <a:t>1 </a:t>
            </a:r>
            <a:r>
              <a:rPr lang="en-US" altLang="zh-CN" sz="3200">
                <a:latin typeface="Comic Sans MS" pitchFamily="66" charset="0"/>
              </a:rPr>
              <a:t>       </a:t>
            </a:r>
            <a:r>
              <a:rPr lang="en-US" altLang="zh-CN" sz="3200">
                <a:solidFill>
                  <a:srgbClr val="FF0000"/>
                </a:solidFill>
                <a:latin typeface="Comic Sans MS" pitchFamily="66" charset="0"/>
              </a:rPr>
              <a:t> 2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Comic Sans MS" pitchFamily="66" charset="0"/>
              </a:rPr>
              <a:t>   </a:t>
            </a:r>
            <a:r>
              <a:rPr lang="en-US" altLang="zh-CN" sz="3200">
                <a:solidFill>
                  <a:srgbClr val="FF0000"/>
                </a:solidFill>
                <a:latin typeface="Comic Sans MS" pitchFamily="66" charset="0"/>
              </a:rPr>
              <a:t>3 </a:t>
            </a:r>
            <a:r>
              <a:rPr lang="en-US" altLang="zh-CN" sz="3200">
                <a:latin typeface="Comic Sans MS" pitchFamily="66" charset="0"/>
              </a:rPr>
              <a:t>       4        5         6        7         8        </a:t>
            </a:r>
            <a:r>
              <a:rPr lang="en-US" altLang="zh-CN" sz="3200">
                <a:solidFill>
                  <a:srgbClr val="FF0000"/>
                </a:solidFill>
                <a:latin typeface="Comic Sans MS" pitchFamily="66" charset="0"/>
              </a:rPr>
              <a:t>9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Comic Sans MS" pitchFamily="66" charset="0"/>
              </a:rPr>
              <a:t>  10</a:t>
            </a:r>
            <a:r>
              <a:rPr lang="en-US" altLang="zh-CN" sz="3200">
                <a:latin typeface="Comic Sans MS" pitchFamily="66" charset="0"/>
              </a:rPr>
              <a:t>       11       12       13       14       15      </a:t>
            </a:r>
            <a:r>
              <a:rPr lang="en-US" altLang="zh-CN" sz="3200">
                <a:solidFill>
                  <a:srgbClr val="FF0000"/>
                </a:solidFill>
                <a:latin typeface="Comic Sans MS" pitchFamily="66" charset="0"/>
              </a:rPr>
              <a:t> 16</a:t>
            </a:r>
            <a:r>
              <a:rPr lang="en-US" altLang="zh-CN" sz="3200">
                <a:latin typeface="Comic Sans MS" pitchFamily="66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en-US" altLang="zh-CN" sz="320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Comic Sans MS" pitchFamily="66" charset="0"/>
              </a:rPr>
              <a:t>  </a:t>
            </a:r>
            <a:r>
              <a:rPr lang="en-US" altLang="zh-CN" sz="3200">
                <a:solidFill>
                  <a:srgbClr val="FF0000"/>
                </a:solidFill>
                <a:latin typeface="Comic Sans MS" pitchFamily="66" charset="0"/>
              </a:rPr>
              <a:t>24</a:t>
            </a:r>
            <a:r>
              <a:rPr lang="en-US" altLang="zh-CN" sz="3200">
                <a:latin typeface="Comic Sans MS" pitchFamily="66" charset="0"/>
              </a:rPr>
              <a:t>      25      26      27       28       29      </a:t>
            </a:r>
            <a:r>
              <a:rPr lang="en-US" altLang="zh-CN" sz="3200">
                <a:solidFill>
                  <a:srgbClr val="FF0000"/>
                </a:solidFill>
                <a:latin typeface="Comic Sans MS" pitchFamily="66" charset="0"/>
              </a:rPr>
              <a:t>30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>
                <a:latin typeface="Comic Sans MS" pitchFamily="66" charset="0"/>
              </a:rPr>
              <a:t>  </a:t>
            </a:r>
            <a:r>
              <a:rPr lang="en-US" altLang="zh-CN" sz="3200">
                <a:solidFill>
                  <a:srgbClr val="FF00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250825" y="3789363"/>
            <a:ext cx="85693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Comic Sans MS" pitchFamily="66" charset="0"/>
              </a:rPr>
              <a:t>17</a:t>
            </a:r>
            <a:r>
              <a:rPr lang="en-US" altLang="zh-CN" sz="3200">
                <a:latin typeface="Comic Sans MS" pitchFamily="66" charset="0"/>
              </a:rPr>
              <a:t>       18      19       20       21       22      </a:t>
            </a:r>
            <a:r>
              <a:rPr lang="en-US" altLang="zh-CN" sz="3200">
                <a:solidFill>
                  <a:srgbClr val="FF0000"/>
                </a:solidFill>
                <a:latin typeface="Comic Sans MS" pitchFamily="66" charset="0"/>
              </a:rPr>
              <a:t>23</a:t>
            </a:r>
            <a:r>
              <a:rPr lang="en-US" altLang="zh-CN" sz="3200">
                <a:latin typeface="Comic Sans MS" pitchFamily="66" charset="0"/>
              </a:rPr>
              <a:t>   </a:t>
            </a:r>
            <a:endParaRPr lang="en-US" altLang="zh-CN" sz="32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068" name="Oval 20"/>
          <p:cNvSpPr>
            <a:spLocks noChangeArrowheads="1"/>
          </p:cNvSpPr>
          <p:nvPr/>
        </p:nvSpPr>
        <p:spPr bwMode="auto">
          <a:xfrm>
            <a:off x="6588125" y="3716338"/>
            <a:ext cx="719138" cy="649287"/>
          </a:xfrm>
          <a:prstGeom prst="ellipse">
            <a:avLst/>
          </a:prstGeom>
          <a:solidFill>
            <a:srgbClr val="60F263">
              <a:alpha val="5098"/>
            </a:srgbClr>
          </a:solidFill>
          <a:ln w="25400">
            <a:solidFill>
              <a:srgbClr val="094B1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70" name="WordArt 22" descr="纸袋"/>
          <p:cNvSpPr>
            <a:spLocks noChangeArrowheads="1" noChangeShapeType="1" noTextEdit="1"/>
          </p:cNvSpPr>
          <p:nvPr/>
        </p:nvSpPr>
        <p:spPr bwMode="auto">
          <a:xfrm>
            <a:off x="2411413" y="5805488"/>
            <a:ext cx="4248150" cy="1052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Comic Sans MS"/>
              </a:rPr>
              <a:t>Calendar</a:t>
            </a:r>
            <a:endParaRPr lang="zh-CN" altLang="en-US" sz="4800" b="1" kern="1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9223" name="WordArt 23" descr="纸袋"/>
          <p:cNvSpPr>
            <a:spLocks noChangeArrowheads="1" noChangeShapeType="1" noTextEdit="1"/>
          </p:cNvSpPr>
          <p:nvPr/>
        </p:nvSpPr>
        <p:spPr bwMode="auto">
          <a:xfrm>
            <a:off x="395288" y="404813"/>
            <a:ext cx="38163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Comic Sans MS"/>
              </a:rPr>
              <a:t>Presentation</a:t>
            </a:r>
            <a:endParaRPr lang="zh-CN" altLang="en-US" sz="4800" b="1" kern="1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2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2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20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20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500"/>
                                        <p:tgtEl>
                                          <p:spTgt spid="20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20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36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38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7" grpId="0"/>
      <p:bldP spid="2068" grpId="0" animBg="1"/>
      <p:bldP spid="2068" grpId="1" animBg="1"/>
      <p:bldP spid="207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60F263">
              <a:alpha val="5098"/>
            </a:srgbClr>
          </a:solidFill>
          <a:ln w="9525">
            <a:solidFill>
              <a:srgbClr val="60F26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179388" y="1557338"/>
            <a:ext cx="85693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Comic Sans MS" pitchFamily="66" charset="0"/>
              </a:rPr>
              <a:t>17/24</a:t>
            </a:r>
            <a:r>
              <a:rPr lang="en-US" altLang="zh-CN" sz="3200">
                <a:latin typeface="Comic Sans MS" pitchFamily="66" charset="0"/>
              </a:rPr>
              <a:t>   18      19       20      21      22      </a:t>
            </a:r>
            <a:r>
              <a:rPr lang="en-US" altLang="zh-CN" sz="3200">
                <a:solidFill>
                  <a:srgbClr val="FF0000"/>
                </a:solidFill>
                <a:latin typeface="Comic Sans MS" pitchFamily="66" charset="0"/>
              </a:rPr>
              <a:t>23</a:t>
            </a:r>
            <a:r>
              <a:rPr lang="en-US" altLang="zh-CN" sz="3200">
                <a:latin typeface="Comic Sans MS" pitchFamily="66" charset="0"/>
              </a:rPr>
              <a:t>   </a:t>
            </a:r>
            <a:endParaRPr lang="en-US" altLang="zh-CN" sz="32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179388" y="908050"/>
            <a:ext cx="89646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Comic Sans MS" pitchFamily="66" charset="0"/>
              </a:rPr>
              <a:t>SUN</a:t>
            </a:r>
            <a:r>
              <a:rPr lang="en-US" altLang="zh-CN" sz="3200" b="1">
                <a:latin typeface="Comic Sans MS" pitchFamily="66" charset="0"/>
              </a:rPr>
              <a:t>  MON  TUE WED  THU   FRI  </a:t>
            </a:r>
            <a:r>
              <a:rPr lang="en-US" altLang="zh-CN" sz="3200" b="1">
                <a:solidFill>
                  <a:srgbClr val="FF0000"/>
                </a:solidFill>
                <a:latin typeface="Comic Sans MS" pitchFamily="66" charset="0"/>
              </a:rPr>
              <a:t>SAT</a:t>
            </a:r>
          </a:p>
        </p:txBody>
      </p:sp>
      <p:sp>
        <p:nvSpPr>
          <p:cNvPr id="10245" name="Line 9"/>
          <p:cNvSpPr>
            <a:spLocks noChangeShapeType="1"/>
          </p:cNvSpPr>
          <p:nvPr/>
        </p:nvSpPr>
        <p:spPr bwMode="auto">
          <a:xfrm>
            <a:off x="0" y="2205038"/>
            <a:ext cx="9144000" cy="0"/>
          </a:xfrm>
          <a:prstGeom prst="line">
            <a:avLst/>
          </a:prstGeom>
          <a:noFill/>
          <a:ln w="25400">
            <a:solidFill>
              <a:srgbClr val="094B1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6" name="Line 10"/>
          <p:cNvSpPr>
            <a:spLocks noChangeShapeType="1"/>
          </p:cNvSpPr>
          <p:nvPr/>
        </p:nvSpPr>
        <p:spPr bwMode="auto">
          <a:xfrm>
            <a:off x="0" y="3573463"/>
            <a:ext cx="9144000" cy="0"/>
          </a:xfrm>
          <a:prstGeom prst="line">
            <a:avLst/>
          </a:prstGeom>
          <a:noFill/>
          <a:ln w="25400">
            <a:solidFill>
              <a:srgbClr val="094B1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7" name="Freeform 11"/>
          <p:cNvSpPr>
            <a:spLocks/>
          </p:cNvSpPr>
          <p:nvPr/>
        </p:nvSpPr>
        <p:spPr bwMode="auto">
          <a:xfrm>
            <a:off x="0" y="4652963"/>
            <a:ext cx="9144000" cy="720725"/>
          </a:xfrm>
          <a:custGeom>
            <a:avLst/>
            <a:gdLst>
              <a:gd name="T0" fmla="*/ 0 w 5512"/>
              <a:gd name="T1" fmla="*/ 720725 h 628"/>
              <a:gd name="T2" fmla="*/ 1580956 w 5512"/>
              <a:gd name="T3" fmla="*/ 460208 h 628"/>
              <a:gd name="T4" fmla="*/ 2106836 w 5512"/>
              <a:gd name="T5" fmla="*/ 616289 h 628"/>
              <a:gd name="T6" fmla="*/ 2783678 w 5512"/>
              <a:gd name="T7" fmla="*/ 564644 h 628"/>
              <a:gd name="T8" fmla="*/ 3988058 w 5512"/>
              <a:gd name="T9" fmla="*/ 616289 h 628"/>
              <a:gd name="T10" fmla="*/ 4590248 w 5512"/>
              <a:gd name="T11" fmla="*/ 513000 h 628"/>
              <a:gd name="T12" fmla="*/ 4741210 w 5512"/>
              <a:gd name="T13" fmla="*/ 513000 h 628"/>
              <a:gd name="T14" fmla="*/ 5267090 w 5512"/>
              <a:gd name="T15" fmla="*/ 513000 h 628"/>
              <a:gd name="T16" fmla="*/ 5794628 w 5512"/>
              <a:gd name="T17" fmla="*/ 513000 h 628"/>
              <a:gd name="T18" fmla="*/ 6171205 w 5512"/>
              <a:gd name="T19" fmla="*/ 43611 h 628"/>
              <a:gd name="T20" fmla="*/ 7073660 w 5512"/>
              <a:gd name="T21" fmla="*/ 252483 h 628"/>
              <a:gd name="T22" fmla="*/ 7750502 w 5512"/>
              <a:gd name="T23" fmla="*/ 96403 h 628"/>
              <a:gd name="T24" fmla="*/ 8201730 w 5512"/>
              <a:gd name="T25" fmla="*/ 96403 h 628"/>
              <a:gd name="T26" fmla="*/ 8578306 w 5512"/>
              <a:gd name="T27" fmla="*/ 96403 h 628"/>
              <a:gd name="T28" fmla="*/ 8803920 w 5512"/>
              <a:gd name="T29" fmla="*/ 96403 h 628"/>
              <a:gd name="T30" fmla="*/ 9105845 w 5512"/>
              <a:gd name="T31" fmla="*/ 96403 h 628"/>
              <a:gd name="T32" fmla="*/ 9029534 w 5512"/>
              <a:gd name="T33" fmla="*/ 43611 h 628"/>
              <a:gd name="T34" fmla="*/ 9105845 w 5512"/>
              <a:gd name="T35" fmla="*/ 96403 h 62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5512" h="628">
                <a:moveTo>
                  <a:pt x="0" y="628"/>
                </a:moveTo>
                <a:cubicBezTo>
                  <a:pt x="370" y="522"/>
                  <a:pt x="741" y="416"/>
                  <a:pt x="953" y="401"/>
                </a:cubicBezTo>
                <a:cubicBezTo>
                  <a:pt x="1165" y="386"/>
                  <a:pt x="1149" y="522"/>
                  <a:pt x="1270" y="537"/>
                </a:cubicBezTo>
                <a:cubicBezTo>
                  <a:pt x="1391" y="552"/>
                  <a:pt x="1489" y="492"/>
                  <a:pt x="1678" y="492"/>
                </a:cubicBezTo>
                <a:cubicBezTo>
                  <a:pt x="1867" y="492"/>
                  <a:pt x="2223" y="544"/>
                  <a:pt x="2404" y="537"/>
                </a:cubicBezTo>
                <a:cubicBezTo>
                  <a:pt x="2585" y="530"/>
                  <a:pt x="2692" y="462"/>
                  <a:pt x="2767" y="447"/>
                </a:cubicBezTo>
                <a:cubicBezTo>
                  <a:pt x="2842" y="432"/>
                  <a:pt x="2790" y="447"/>
                  <a:pt x="2858" y="447"/>
                </a:cubicBezTo>
                <a:cubicBezTo>
                  <a:pt x="2926" y="447"/>
                  <a:pt x="3069" y="447"/>
                  <a:pt x="3175" y="447"/>
                </a:cubicBezTo>
                <a:cubicBezTo>
                  <a:pt x="3281" y="447"/>
                  <a:pt x="3402" y="515"/>
                  <a:pt x="3493" y="447"/>
                </a:cubicBezTo>
                <a:cubicBezTo>
                  <a:pt x="3584" y="379"/>
                  <a:pt x="3592" y="76"/>
                  <a:pt x="3720" y="38"/>
                </a:cubicBezTo>
                <a:cubicBezTo>
                  <a:pt x="3848" y="0"/>
                  <a:pt x="4105" y="212"/>
                  <a:pt x="4264" y="220"/>
                </a:cubicBezTo>
                <a:cubicBezTo>
                  <a:pt x="4423" y="228"/>
                  <a:pt x="4559" y="107"/>
                  <a:pt x="4672" y="84"/>
                </a:cubicBezTo>
                <a:cubicBezTo>
                  <a:pt x="4785" y="61"/>
                  <a:pt x="4861" y="84"/>
                  <a:pt x="4944" y="84"/>
                </a:cubicBezTo>
                <a:cubicBezTo>
                  <a:pt x="5027" y="84"/>
                  <a:pt x="5111" y="84"/>
                  <a:pt x="5171" y="84"/>
                </a:cubicBezTo>
                <a:cubicBezTo>
                  <a:pt x="5231" y="84"/>
                  <a:pt x="5254" y="84"/>
                  <a:pt x="5307" y="84"/>
                </a:cubicBezTo>
                <a:cubicBezTo>
                  <a:pt x="5360" y="84"/>
                  <a:pt x="5466" y="92"/>
                  <a:pt x="5489" y="84"/>
                </a:cubicBezTo>
                <a:cubicBezTo>
                  <a:pt x="5512" y="76"/>
                  <a:pt x="5443" y="38"/>
                  <a:pt x="5443" y="38"/>
                </a:cubicBezTo>
                <a:cubicBezTo>
                  <a:pt x="5443" y="38"/>
                  <a:pt x="5466" y="61"/>
                  <a:pt x="5489" y="84"/>
                </a:cubicBezTo>
              </a:path>
            </a:pathLst>
          </a:custGeom>
          <a:noFill/>
          <a:ln w="25400" cap="rnd">
            <a:solidFill>
              <a:srgbClr val="094B1A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8" name="Line 12"/>
          <p:cNvSpPr>
            <a:spLocks noChangeShapeType="1"/>
          </p:cNvSpPr>
          <p:nvPr/>
        </p:nvSpPr>
        <p:spPr bwMode="auto">
          <a:xfrm flipH="1">
            <a:off x="0" y="2205038"/>
            <a:ext cx="12700" cy="3168650"/>
          </a:xfrm>
          <a:prstGeom prst="line">
            <a:avLst/>
          </a:prstGeom>
          <a:noFill/>
          <a:ln w="25400">
            <a:solidFill>
              <a:srgbClr val="094B1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9" name="Line 13"/>
          <p:cNvSpPr>
            <a:spLocks noChangeShapeType="1"/>
          </p:cNvSpPr>
          <p:nvPr/>
        </p:nvSpPr>
        <p:spPr bwMode="auto">
          <a:xfrm>
            <a:off x="9144000" y="2205038"/>
            <a:ext cx="0" cy="2519362"/>
          </a:xfrm>
          <a:prstGeom prst="line">
            <a:avLst/>
          </a:prstGeom>
          <a:noFill/>
          <a:ln w="25400">
            <a:solidFill>
              <a:srgbClr val="094B1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0" name="Line 14"/>
          <p:cNvSpPr>
            <a:spLocks noChangeShapeType="1"/>
          </p:cNvSpPr>
          <p:nvPr/>
        </p:nvSpPr>
        <p:spPr bwMode="auto">
          <a:xfrm>
            <a:off x="2339975" y="2205038"/>
            <a:ext cx="0" cy="3024187"/>
          </a:xfrm>
          <a:prstGeom prst="line">
            <a:avLst/>
          </a:prstGeom>
          <a:noFill/>
          <a:ln w="25400">
            <a:solidFill>
              <a:srgbClr val="094B1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1" name="Line 15"/>
          <p:cNvSpPr>
            <a:spLocks noChangeShapeType="1"/>
          </p:cNvSpPr>
          <p:nvPr/>
        </p:nvSpPr>
        <p:spPr bwMode="auto">
          <a:xfrm>
            <a:off x="3563938" y="2205038"/>
            <a:ext cx="0" cy="3024187"/>
          </a:xfrm>
          <a:prstGeom prst="line">
            <a:avLst/>
          </a:prstGeom>
          <a:noFill/>
          <a:ln w="25400">
            <a:solidFill>
              <a:srgbClr val="094B1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2" name="Line 16"/>
          <p:cNvSpPr>
            <a:spLocks noChangeShapeType="1"/>
          </p:cNvSpPr>
          <p:nvPr/>
        </p:nvSpPr>
        <p:spPr bwMode="auto">
          <a:xfrm>
            <a:off x="6732588" y="2205038"/>
            <a:ext cx="0" cy="2592387"/>
          </a:xfrm>
          <a:prstGeom prst="line">
            <a:avLst/>
          </a:prstGeom>
          <a:noFill/>
          <a:ln w="25400">
            <a:solidFill>
              <a:srgbClr val="094B1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3" name="Line 17"/>
          <p:cNvSpPr>
            <a:spLocks noChangeShapeType="1"/>
          </p:cNvSpPr>
          <p:nvPr/>
        </p:nvSpPr>
        <p:spPr bwMode="auto">
          <a:xfrm>
            <a:off x="7740650" y="2205038"/>
            <a:ext cx="0" cy="2519362"/>
          </a:xfrm>
          <a:prstGeom prst="line">
            <a:avLst/>
          </a:prstGeom>
          <a:noFill/>
          <a:ln w="25400">
            <a:solidFill>
              <a:srgbClr val="094B1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4" name="Line 18"/>
          <p:cNvSpPr>
            <a:spLocks noChangeShapeType="1"/>
          </p:cNvSpPr>
          <p:nvPr/>
        </p:nvSpPr>
        <p:spPr bwMode="auto">
          <a:xfrm>
            <a:off x="5292725" y="2205038"/>
            <a:ext cx="0" cy="2952750"/>
          </a:xfrm>
          <a:prstGeom prst="line">
            <a:avLst/>
          </a:prstGeom>
          <a:noFill/>
          <a:ln w="25400">
            <a:solidFill>
              <a:srgbClr val="094B1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5" name="Line 19"/>
          <p:cNvSpPr>
            <a:spLocks noChangeShapeType="1"/>
          </p:cNvSpPr>
          <p:nvPr/>
        </p:nvSpPr>
        <p:spPr bwMode="auto">
          <a:xfrm>
            <a:off x="1187450" y="2205038"/>
            <a:ext cx="0" cy="2952750"/>
          </a:xfrm>
          <a:prstGeom prst="line">
            <a:avLst/>
          </a:prstGeom>
          <a:noFill/>
          <a:ln w="25400">
            <a:solidFill>
              <a:srgbClr val="094B1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6" name="Text Box 20"/>
          <p:cNvSpPr txBox="1">
            <a:spLocks noChangeArrowheads="1"/>
          </p:cNvSpPr>
          <p:nvPr/>
        </p:nvSpPr>
        <p:spPr bwMode="auto">
          <a:xfrm>
            <a:off x="0" y="227647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94B1A"/>
                </a:solidFill>
                <a:latin typeface="Comic Sans MS" pitchFamily="66" charset="0"/>
              </a:rPr>
              <a:t>Sunday</a:t>
            </a:r>
          </a:p>
        </p:txBody>
      </p:sp>
      <p:sp>
        <p:nvSpPr>
          <p:cNvPr id="10257" name="Text Box 21"/>
          <p:cNvSpPr txBox="1">
            <a:spLocks noChangeArrowheads="1"/>
          </p:cNvSpPr>
          <p:nvPr/>
        </p:nvSpPr>
        <p:spPr bwMode="auto">
          <a:xfrm>
            <a:off x="2268538" y="2276475"/>
            <a:ext cx="1441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94B1A"/>
                </a:solidFill>
                <a:latin typeface="Comic Sans MS" pitchFamily="66" charset="0"/>
              </a:rPr>
              <a:t>Tuesday</a:t>
            </a:r>
          </a:p>
        </p:txBody>
      </p:sp>
      <p:sp>
        <p:nvSpPr>
          <p:cNvPr id="10258" name="Text Box 22"/>
          <p:cNvSpPr txBox="1">
            <a:spLocks noChangeArrowheads="1"/>
          </p:cNvSpPr>
          <p:nvPr/>
        </p:nvSpPr>
        <p:spPr bwMode="auto">
          <a:xfrm>
            <a:off x="3492500" y="2276475"/>
            <a:ext cx="1873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94B1A"/>
                </a:solidFill>
                <a:latin typeface="Comic Sans MS" pitchFamily="66" charset="0"/>
              </a:rPr>
              <a:t>Wednesday</a:t>
            </a:r>
          </a:p>
        </p:txBody>
      </p:sp>
      <p:sp>
        <p:nvSpPr>
          <p:cNvPr id="10259" name="Text Box 23"/>
          <p:cNvSpPr txBox="1">
            <a:spLocks noChangeArrowheads="1"/>
          </p:cNvSpPr>
          <p:nvPr/>
        </p:nvSpPr>
        <p:spPr bwMode="auto">
          <a:xfrm>
            <a:off x="1116013" y="227647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94B1A"/>
                </a:solidFill>
                <a:latin typeface="Comic Sans MS" pitchFamily="66" charset="0"/>
              </a:rPr>
              <a:t>Monday</a:t>
            </a:r>
          </a:p>
        </p:txBody>
      </p:sp>
      <p:sp>
        <p:nvSpPr>
          <p:cNvPr id="10260" name="Text Box 24"/>
          <p:cNvSpPr txBox="1">
            <a:spLocks noChangeArrowheads="1"/>
          </p:cNvSpPr>
          <p:nvPr/>
        </p:nvSpPr>
        <p:spPr bwMode="auto">
          <a:xfrm>
            <a:off x="5219700" y="2276475"/>
            <a:ext cx="1584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94B1A"/>
                </a:solidFill>
                <a:latin typeface="Comic Sans MS" pitchFamily="66" charset="0"/>
              </a:rPr>
              <a:t>Thursday</a:t>
            </a:r>
          </a:p>
        </p:txBody>
      </p:sp>
      <p:sp>
        <p:nvSpPr>
          <p:cNvPr id="10261" name="Text Box 25"/>
          <p:cNvSpPr txBox="1">
            <a:spLocks noChangeArrowheads="1"/>
          </p:cNvSpPr>
          <p:nvPr/>
        </p:nvSpPr>
        <p:spPr bwMode="auto">
          <a:xfrm>
            <a:off x="6659563" y="227647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94B1A"/>
                </a:solidFill>
                <a:latin typeface="Comic Sans MS" pitchFamily="66" charset="0"/>
              </a:rPr>
              <a:t>Friday</a:t>
            </a:r>
          </a:p>
        </p:txBody>
      </p:sp>
      <p:sp>
        <p:nvSpPr>
          <p:cNvPr id="10262" name="Text Box 26"/>
          <p:cNvSpPr txBox="1">
            <a:spLocks noChangeArrowheads="1"/>
          </p:cNvSpPr>
          <p:nvPr/>
        </p:nvSpPr>
        <p:spPr bwMode="auto">
          <a:xfrm>
            <a:off x="7667625" y="2276475"/>
            <a:ext cx="1655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94B1A"/>
                </a:solidFill>
                <a:latin typeface="Comic Sans MS" pitchFamily="66" charset="0"/>
              </a:rPr>
              <a:t>Saturday</a:t>
            </a:r>
          </a:p>
        </p:txBody>
      </p:sp>
      <p:sp>
        <p:nvSpPr>
          <p:cNvPr id="10263" name="Text Box 27"/>
          <p:cNvSpPr txBox="1">
            <a:spLocks noChangeArrowheads="1"/>
          </p:cNvSpPr>
          <p:nvPr/>
        </p:nvSpPr>
        <p:spPr bwMode="auto">
          <a:xfrm>
            <a:off x="0" y="2924175"/>
            <a:ext cx="1258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94B1A"/>
                </a:solidFill>
                <a:latin typeface="Comic Sans MS" pitchFamily="66" charset="0"/>
              </a:rPr>
              <a:t>the___</a:t>
            </a:r>
          </a:p>
        </p:txBody>
      </p:sp>
      <p:sp>
        <p:nvSpPr>
          <p:cNvPr id="10264" name="Text Box 28"/>
          <p:cNvSpPr txBox="1">
            <a:spLocks noChangeArrowheads="1"/>
          </p:cNvSpPr>
          <p:nvPr/>
        </p:nvSpPr>
        <p:spPr bwMode="auto">
          <a:xfrm>
            <a:off x="1116013" y="292417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94B1A"/>
                </a:solidFill>
                <a:latin typeface="Comic Sans MS" pitchFamily="66" charset="0"/>
              </a:rPr>
              <a:t>the___</a:t>
            </a:r>
          </a:p>
        </p:txBody>
      </p:sp>
      <p:sp>
        <p:nvSpPr>
          <p:cNvPr id="10265" name="Text Box 29"/>
          <p:cNvSpPr txBox="1">
            <a:spLocks noChangeArrowheads="1"/>
          </p:cNvSpPr>
          <p:nvPr/>
        </p:nvSpPr>
        <p:spPr bwMode="auto">
          <a:xfrm>
            <a:off x="2268538" y="292417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94B1A"/>
                </a:solidFill>
                <a:latin typeface="Comic Sans MS" pitchFamily="66" charset="0"/>
              </a:rPr>
              <a:t>the___</a:t>
            </a:r>
          </a:p>
        </p:txBody>
      </p:sp>
      <p:sp>
        <p:nvSpPr>
          <p:cNvPr id="10266" name="Text Box 30"/>
          <p:cNvSpPr txBox="1">
            <a:spLocks noChangeArrowheads="1"/>
          </p:cNvSpPr>
          <p:nvPr/>
        </p:nvSpPr>
        <p:spPr bwMode="auto">
          <a:xfrm>
            <a:off x="3635375" y="292417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94B1A"/>
                </a:solidFill>
                <a:latin typeface="Comic Sans MS" pitchFamily="66" charset="0"/>
              </a:rPr>
              <a:t>the___</a:t>
            </a:r>
          </a:p>
        </p:txBody>
      </p:sp>
      <p:sp>
        <p:nvSpPr>
          <p:cNvPr id="10267" name="Text Box 31"/>
          <p:cNvSpPr txBox="1">
            <a:spLocks noChangeArrowheads="1"/>
          </p:cNvSpPr>
          <p:nvPr/>
        </p:nvSpPr>
        <p:spPr bwMode="auto">
          <a:xfrm>
            <a:off x="5292725" y="292417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94B1A"/>
                </a:solidFill>
                <a:latin typeface="Comic Sans MS" pitchFamily="66" charset="0"/>
              </a:rPr>
              <a:t>the___</a:t>
            </a:r>
          </a:p>
        </p:txBody>
      </p:sp>
      <p:sp>
        <p:nvSpPr>
          <p:cNvPr id="10268" name="Text Box 32"/>
          <p:cNvSpPr txBox="1">
            <a:spLocks noChangeArrowheads="1"/>
          </p:cNvSpPr>
          <p:nvPr/>
        </p:nvSpPr>
        <p:spPr bwMode="auto">
          <a:xfrm>
            <a:off x="6659563" y="292417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94B1A"/>
                </a:solidFill>
                <a:latin typeface="Comic Sans MS" pitchFamily="66" charset="0"/>
              </a:rPr>
              <a:t>the__</a:t>
            </a:r>
          </a:p>
        </p:txBody>
      </p:sp>
      <p:sp>
        <p:nvSpPr>
          <p:cNvPr id="10269" name="Text Box 33"/>
          <p:cNvSpPr txBox="1">
            <a:spLocks noChangeArrowheads="1"/>
          </p:cNvSpPr>
          <p:nvPr/>
        </p:nvSpPr>
        <p:spPr bwMode="auto">
          <a:xfrm>
            <a:off x="7885113" y="2924175"/>
            <a:ext cx="1368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94B1A"/>
                </a:solidFill>
                <a:latin typeface="Comic Sans MS" pitchFamily="66" charset="0"/>
              </a:rPr>
              <a:t>the___</a:t>
            </a:r>
          </a:p>
        </p:txBody>
      </p:sp>
      <p:sp>
        <p:nvSpPr>
          <p:cNvPr id="10270" name="Oval 34"/>
          <p:cNvSpPr>
            <a:spLocks noChangeArrowheads="1"/>
          </p:cNvSpPr>
          <p:nvPr/>
        </p:nvSpPr>
        <p:spPr bwMode="auto">
          <a:xfrm>
            <a:off x="6516688" y="1484313"/>
            <a:ext cx="719137" cy="649287"/>
          </a:xfrm>
          <a:prstGeom prst="ellipse">
            <a:avLst/>
          </a:prstGeom>
          <a:solidFill>
            <a:srgbClr val="60F263">
              <a:alpha val="5098"/>
            </a:srgbClr>
          </a:solidFill>
          <a:ln w="25400">
            <a:solidFill>
              <a:srgbClr val="094B1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31" name="Text Box 35"/>
          <p:cNvSpPr txBox="1">
            <a:spLocks noChangeArrowheads="1"/>
          </p:cNvSpPr>
          <p:nvPr/>
        </p:nvSpPr>
        <p:spPr bwMode="auto">
          <a:xfrm>
            <a:off x="0" y="6032500"/>
            <a:ext cx="54356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the day before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yesterday</a:t>
            </a: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5003800" y="5157788"/>
            <a:ext cx="21256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tomorrow</a:t>
            </a:r>
          </a:p>
        </p:txBody>
      </p:sp>
      <p:sp>
        <p:nvSpPr>
          <p:cNvPr id="4133" name="Text Box 37"/>
          <p:cNvSpPr txBox="1">
            <a:spLocks noChangeArrowheads="1"/>
          </p:cNvSpPr>
          <p:nvPr/>
        </p:nvSpPr>
        <p:spPr bwMode="auto">
          <a:xfrm>
            <a:off x="5076825" y="6021388"/>
            <a:ext cx="23034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yesterday </a:t>
            </a:r>
            <a:r>
              <a:rPr lang="en-US" altLang="zh-CN" sz="3200" b="1">
                <a:solidFill>
                  <a:srgbClr val="094B1A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7380288" y="6021388"/>
            <a:ext cx="15128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today</a:t>
            </a:r>
          </a:p>
        </p:txBody>
      </p:sp>
      <p:sp>
        <p:nvSpPr>
          <p:cNvPr id="4135" name="Text Box 39"/>
          <p:cNvSpPr txBox="1">
            <a:spLocks noChangeArrowheads="1"/>
          </p:cNvSpPr>
          <p:nvPr/>
        </p:nvSpPr>
        <p:spPr bwMode="auto">
          <a:xfrm>
            <a:off x="0" y="5084763"/>
            <a:ext cx="34194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the day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after tomorrow</a:t>
            </a:r>
            <a:r>
              <a:rPr lang="en-US" altLang="zh-CN" sz="3200" b="1">
                <a:solidFill>
                  <a:srgbClr val="094B1A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7380288" y="5229225"/>
            <a:ext cx="20875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weekday</a:t>
            </a:r>
          </a:p>
        </p:txBody>
      </p:sp>
      <p:sp>
        <p:nvSpPr>
          <p:cNvPr id="4137" name="Line 41"/>
          <p:cNvSpPr>
            <a:spLocks noChangeShapeType="1"/>
          </p:cNvSpPr>
          <p:nvPr/>
        </p:nvSpPr>
        <p:spPr bwMode="auto">
          <a:xfrm>
            <a:off x="0" y="5013325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8" name="Line 42"/>
          <p:cNvSpPr>
            <a:spLocks noChangeShapeType="1"/>
          </p:cNvSpPr>
          <p:nvPr/>
        </p:nvSpPr>
        <p:spPr bwMode="auto">
          <a:xfrm>
            <a:off x="0" y="5876925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9" name="Line 43"/>
          <p:cNvSpPr>
            <a:spLocks noChangeShapeType="1"/>
          </p:cNvSpPr>
          <p:nvPr/>
        </p:nvSpPr>
        <p:spPr bwMode="auto">
          <a:xfrm>
            <a:off x="4716463" y="5013325"/>
            <a:ext cx="0" cy="18446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0" name="Line 44"/>
          <p:cNvSpPr>
            <a:spLocks noChangeShapeType="1"/>
          </p:cNvSpPr>
          <p:nvPr/>
        </p:nvSpPr>
        <p:spPr bwMode="auto">
          <a:xfrm>
            <a:off x="7308850" y="5084763"/>
            <a:ext cx="0" cy="17732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1" name="Line 45"/>
          <p:cNvSpPr>
            <a:spLocks noChangeShapeType="1"/>
          </p:cNvSpPr>
          <p:nvPr/>
        </p:nvSpPr>
        <p:spPr bwMode="auto">
          <a:xfrm>
            <a:off x="9128125" y="5805488"/>
            <a:ext cx="0" cy="1052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2" name="Line 46"/>
          <p:cNvSpPr>
            <a:spLocks noChangeShapeType="1"/>
          </p:cNvSpPr>
          <p:nvPr/>
        </p:nvSpPr>
        <p:spPr bwMode="auto">
          <a:xfrm>
            <a:off x="0" y="5805488"/>
            <a:ext cx="0" cy="1052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3" name="Text Box 47"/>
          <p:cNvSpPr txBox="1">
            <a:spLocks noChangeArrowheads="1"/>
          </p:cNvSpPr>
          <p:nvPr/>
        </p:nvSpPr>
        <p:spPr bwMode="auto">
          <a:xfrm>
            <a:off x="6659563" y="3933825"/>
            <a:ext cx="15128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today</a:t>
            </a:r>
          </a:p>
        </p:txBody>
      </p:sp>
      <p:sp>
        <p:nvSpPr>
          <p:cNvPr id="4144" name="Text Box 48"/>
          <p:cNvSpPr txBox="1">
            <a:spLocks noChangeArrowheads="1"/>
          </p:cNvSpPr>
          <p:nvPr/>
        </p:nvSpPr>
        <p:spPr bwMode="auto">
          <a:xfrm>
            <a:off x="7308850" y="3573463"/>
            <a:ext cx="21256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tomorrow</a:t>
            </a:r>
          </a:p>
        </p:txBody>
      </p:sp>
      <p:sp>
        <p:nvSpPr>
          <p:cNvPr id="4145" name="Text Box 49"/>
          <p:cNvSpPr txBox="1">
            <a:spLocks noChangeArrowheads="1"/>
          </p:cNvSpPr>
          <p:nvPr/>
        </p:nvSpPr>
        <p:spPr bwMode="auto">
          <a:xfrm>
            <a:off x="5219700" y="3500438"/>
            <a:ext cx="23034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yesterday</a:t>
            </a:r>
            <a:r>
              <a:rPr lang="en-US" altLang="zh-CN" sz="3200" b="1">
                <a:solidFill>
                  <a:srgbClr val="094B1A"/>
                </a:solidFill>
                <a:latin typeface="Comic Sans MS" pitchFamily="66" charset="0"/>
              </a:rPr>
              <a:t>  </a:t>
            </a:r>
          </a:p>
        </p:txBody>
      </p:sp>
      <p:sp>
        <p:nvSpPr>
          <p:cNvPr id="4146" name="Text Box 50"/>
          <p:cNvSpPr txBox="1">
            <a:spLocks noChangeArrowheads="1"/>
          </p:cNvSpPr>
          <p:nvPr/>
        </p:nvSpPr>
        <p:spPr bwMode="auto">
          <a:xfrm>
            <a:off x="0" y="3716338"/>
            <a:ext cx="205105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the day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after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tomorrow</a:t>
            </a:r>
            <a:r>
              <a:rPr lang="en-US" altLang="zh-CN" sz="3200" b="1">
                <a:solidFill>
                  <a:srgbClr val="094B1A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3492500" y="3644900"/>
            <a:ext cx="21590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the day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before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yesterday</a:t>
            </a:r>
          </a:p>
        </p:txBody>
      </p:sp>
      <p:sp>
        <p:nvSpPr>
          <p:cNvPr id="4149" name="Text Box 53"/>
          <p:cNvSpPr txBox="1">
            <a:spLocks noChangeArrowheads="1"/>
          </p:cNvSpPr>
          <p:nvPr/>
        </p:nvSpPr>
        <p:spPr bwMode="auto">
          <a:xfrm>
            <a:off x="1476375" y="3860800"/>
            <a:ext cx="20875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weekday</a:t>
            </a:r>
          </a:p>
        </p:txBody>
      </p:sp>
      <p:sp>
        <p:nvSpPr>
          <p:cNvPr id="10289" name="WordArt 55" descr="纸袋"/>
          <p:cNvSpPr>
            <a:spLocks noChangeArrowheads="1" noChangeShapeType="1" noTextEdit="1"/>
          </p:cNvSpPr>
          <p:nvPr/>
        </p:nvSpPr>
        <p:spPr bwMode="auto">
          <a:xfrm>
            <a:off x="323850" y="476250"/>
            <a:ext cx="345598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Comic Sans MS"/>
              </a:rPr>
              <a:t>1a &amp; 1b</a:t>
            </a:r>
            <a:endParaRPr lang="zh-CN" altLang="en-US" sz="4800" b="1" kern="1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4152" name="Text Box 56"/>
          <p:cNvSpPr txBox="1">
            <a:spLocks noChangeArrowheads="1"/>
          </p:cNvSpPr>
          <p:nvPr/>
        </p:nvSpPr>
        <p:spPr bwMode="auto">
          <a:xfrm>
            <a:off x="468313" y="2924175"/>
            <a:ext cx="1008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Comic Sans MS" pitchFamily="66" charset="0"/>
              </a:rPr>
              <a:t>17th</a:t>
            </a:r>
          </a:p>
        </p:txBody>
      </p:sp>
      <p:sp>
        <p:nvSpPr>
          <p:cNvPr id="4153" name="Text Box 57"/>
          <p:cNvSpPr txBox="1">
            <a:spLocks noChangeArrowheads="1"/>
          </p:cNvSpPr>
          <p:nvPr/>
        </p:nvSpPr>
        <p:spPr bwMode="auto">
          <a:xfrm>
            <a:off x="1619250" y="2924175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Comic Sans MS" pitchFamily="66" charset="0"/>
              </a:rPr>
              <a:t>18th</a:t>
            </a:r>
          </a:p>
        </p:txBody>
      </p:sp>
      <p:sp>
        <p:nvSpPr>
          <p:cNvPr id="4154" name="Text Box 58"/>
          <p:cNvSpPr txBox="1">
            <a:spLocks noChangeArrowheads="1"/>
          </p:cNvSpPr>
          <p:nvPr/>
        </p:nvSpPr>
        <p:spPr bwMode="auto">
          <a:xfrm>
            <a:off x="2771775" y="2924175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Comic Sans MS" pitchFamily="66" charset="0"/>
              </a:rPr>
              <a:t>19th</a:t>
            </a:r>
          </a:p>
        </p:txBody>
      </p:sp>
      <p:sp>
        <p:nvSpPr>
          <p:cNvPr id="4155" name="Text Box 59"/>
          <p:cNvSpPr txBox="1">
            <a:spLocks noChangeArrowheads="1"/>
          </p:cNvSpPr>
          <p:nvPr/>
        </p:nvSpPr>
        <p:spPr bwMode="auto">
          <a:xfrm>
            <a:off x="4140200" y="2924175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Comic Sans MS" pitchFamily="66" charset="0"/>
              </a:rPr>
              <a:t>20th</a:t>
            </a:r>
          </a:p>
        </p:txBody>
      </p:sp>
      <p:sp>
        <p:nvSpPr>
          <p:cNvPr id="4156" name="Text Box 60"/>
          <p:cNvSpPr txBox="1">
            <a:spLocks noChangeArrowheads="1"/>
          </p:cNvSpPr>
          <p:nvPr/>
        </p:nvSpPr>
        <p:spPr bwMode="auto">
          <a:xfrm>
            <a:off x="5795963" y="2852738"/>
            <a:ext cx="1008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Comic Sans MS" pitchFamily="66" charset="0"/>
              </a:rPr>
              <a:t>21</a:t>
            </a:r>
            <a:r>
              <a:rPr lang="en-US" altLang="zh-CN" sz="2400">
                <a:solidFill>
                  <a:srgbClr val="FF0000"/>
                </a:solidFill>
                <a:latin typeface="Comic Sans MS" pitchFamily="66" charset="0"/>
              </a:rPr>
              <a:t>st</a:t>
            </a:r>
          </a:p>
        </p:txBody>
      </p:sp>
      <p:sp>
        <p:nvSpPr>
          <p:cNvPr id="4157" name="Text Box 61"/>
          <p:cNvSpPr txBox="1">
            <a:spLocks noChangeArrowheads="1"/>
          </p:cNvSpPr>
          <p:nvPr/>
        </p:nvSpPr>
        <p:spPr bwMode="auto">
          <a:xfrm>
            <a:off x="7164388" y="2924175"/>
            <a:ext cx="1008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Comic Sans MS" pitchFamily="66" charset="0"/>
              </a:rPr>
              <a:t>22</a:t>
            </a:r>
            <a:r>
              <a:rPr lang="en-US" altLang="zh-CN" sz="2400">
                <a:solidFill>
                  <a:srgbClr val="FF0000"/>
                </a:solidFill>
                <a:latin typeface="Comic Sans MS" pitchFamily="66" charset="0"/>
              </a:rPr>
              <a:t>nd</a:t>
            </a:r>
          </a:p>
        </p:txBody>
      </p:sp>
      <p:sp>
        <p:nvSpPr>
          <p:cNvPr id="4158" name="Text Box 62"/>
          <p:cNvSpPr txBox="1">
            <a:spLocks noChangeArrowheads="1"/>
          </p:cNvSpPr>
          <p:nvPr/>
        </p:nvSpPr>
        <p:spPr bwMode="auto">
          <a:xfrm>
            <a:off x="8316913" y="2924175"/>
            <a:ext cx="1008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Comic Sans MS" pitchFamily="66" charset="0"/>
              </a:rPr>
              <a:t>23</a:t>
            </a:r>
            <a:r>
              <a:rPr lang="en-US" altLang="zh-CN" sz="2400">
                <a:solidFill>
                  <a:srgbClr val="FF0000"/>
                </a:solidFill>
                <a:latin typeface="Comic Sans MS" pitchFamily="66" charset="0"/>
              </a:rPr>
              <a:t>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8" dur="500"/>
                                        <p:tgtEl>
                                          <p:spTgt spid="4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1" dur="500"/>
                                        <p:tgtEl>
                                          <p:spTgt spid="4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4" dur="500"/>
                                        <p:tgtEl>
                                          <p:spTgt spid="4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7" dur="5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0" dur="5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3" dur="500"/>
                                        <p:tgtEl>
                                          <p:spTgt spid="4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6" dur="5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9" dur="500"/>
                                        <p:tgtEl>
                                          <p:spTgt spid="4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2" dur="5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5" dur="500"/>
                                        <p:tgtEl>
                                          <p:spTgt spid="4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1" grpId="0"/>
      <p:bldP spid="4132" grpId="0"/>
      <p:bldP spid="4133" grpId="0"/>
      <p:bldP spid="4134" grpId="0"/>
      <p:bldP spid="4135" grpId="0"/>
      <p:bldP spid="4136" grpId="0"/>
      <p:bldP spid="4137" grpId="0" animBg="1"/>
      <p:bldP spid="4138" grpId="0" animBg="1"/>
      <p:bldP spid="4139" grpId="0" animBg="1"/>
      <p:bldP spid="4140" grpId="0" animBg="1"/>
      <p:bldP spid="4143" grpId="0"/>
      <p:bldP spid="4144" grpId="0"/>
      <p:bldP spid="4146" grpId="0"/>
      <p:bldP spid="4148" grpId="0"/>
      <p:bldP spid="4149" grpId="0"/>
      <p:bldP spid="4152" grpId="0"/>
      <p:bldP spid="4153" grpId="0"/>
      <p:bldP spid="4154" grpId="0"/>
      <p:bldP spid="4155" grpId="0"/>
      <p:bldP spid="4156" grpId="0"/>
      <p:bldP spid="4157" grpId="0"/>
      <p:bldP spid="41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323850" y="981075"/>
            <a:ext cx="84963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1.Ask and answer questions about days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539750" y="1557338"/>
            <a:ext cx="8964613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b="1"/>
              <a:t>●</a:t>
            </a:r>
            <a:r>
              <a:rPr lang="en-US" altLang="zh-CN" sz="3200" b="1">
                <a:latin typeface="Comic Sans MS" pitchFamily="66" charset="0"/>
              </a:rPr>
              <a:t>A: What’s today?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  B: It’s </a:t>
            </a:r>
            <a:r>
              <a:rPr lang="en-US" altLang="zh-CN" sz="3200" b="1" u="sng">
                <a:latin typeface="Comic Sans MS" pitchFamily="66" charset="0"/>
              </a:rPr>
              <a:t>Monday the 14th</a:t>
            </a:r>
            <a:r>
              <a:rPr lang="en-US" altLang="zh-CN" sz="3200" b="1">
                <a:latin typeface="Comic Sans MS" pitchFamily="66" charset="0"/>
              </a:rPr>
              <a:t>.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9750" y="2781300"/>
            <a:ext cx="5329238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b="1"/>
              <a:t>●</a:t>
            </a:r>
            <a:r>
              <a:rPr lang="en-US" altLang="zh-CN" sz="3200" b="1">
                <a:latin typeface="Comic Sans MS" pitchFamily="66" charset="0"/>
              </a:rPr>
              <a:t>A: What day is today?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  B: Today is </a:t>
            </a:r>
            <a:r>
              <a:rPr lang="en-US" altLang="zh-CN" sz="3200" b="1" u="sng">
                <a:latin typeface="Comic Sans MS" pitchFamily="66" charset="0"/>
              </a:rPr>
              <a:t>Monday</a:t>
            </a:r>
            <a:r>
              <a:rPr lang="en-US" altLang="zh-CN" sz="3200" b="1">
                <a:latin typeface="Comic Sans MS" pitchFamily="66" charset="0"/>
              </a:rPr>
              <a:t>.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39750" y="4076700"/>
            <a:ext cx="5761038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b="1"/>
              <a:t>●</a:t>
            </a:r>
            <a:r>
              <a:rPr lang="en-US" altLang="zh-CN" sz="3200" b="1">
                <a:latin typeface="Comic Sans MS" pitchFamily="66" charset="0"/>
              </a:rPr>
              <a:t>A: What day is it today?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  B: It is </a:t>
            </a:r>
            <a:r>
              <a:rPr lang="en-US" altLang="zh-CN" sz="3200" b="1" u="sng">
                <a:latin typeface="Comic Sans MS" pitchFamily="66" charset="0"/>
              </a:rPr>
              <a:t>Monday</a:t>
            </a:r>
            <a:r>
              <a:rPr lang="en-US" altLang="zh-CN" sz="3200" b="1">
                <a:latin typeface="Comic Sans MS" pitchFamily="66" charset="0"/>
              </a:rPr>
              <a:t>.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68313" y="5229225"/>
            <a:ext cx="7272337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b="1"/>
              <a:t>●</a:t>
            </a:r>
            <a:r>
              <a:rPr lang="en-US" altLang="zh-CN" sz="3200" b="1">
                <a:latin typeface="Comic Sans MS" pitchFamily="66" charset="0"/>
              </a:rPr>
              <a:t>A: What’s the date is it today?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  B: It is </a:t>
            </a:r>
            <a:r>
              <a:rPr lang="en-US" altLang="zh-CN" sz="3200" b="1" u="sng">
                <a:latin typeface="Comic Sans MS" pitchFamily="66" charset="0"/>
              </a:rPr>
              <a:t>October 14</a:t>
            </a:r>
            <a:r>
              <a:rPr lang="en-US" altLang="zh-CN" sz="3200" b="1">
                <a:latin typeface="Comic Sans MS" pitchFamily="66" charset="0"/>
              </a:rPr>
              <a:t>.(the 14th)</a:t>
            </a:r>
          </a:p>
        </p:txBody>
      </p:sp>
      <p:sp>
        <p:nvSpPr>
          <p:cNvPr id="11271" name="WordArt 9" descr="纸袋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38163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Comic Sans MS"/>
              </a:rPr>
              <a:t>SpeakingI (1c)</a:t>
            </a:r>
            <a:endParaRPr lang="zh-CN" altLang="en-US" sz="4800" b="1" kern="1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6151" grpId="0"/>
      <p:bldP spid="61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60F263">
              <a:alpha val="5098"/>
            </a:srgbClr>
          </a:solidFill>
          <a:ln w="9525">
            <a:solidFill>
              <a:srgbClr val="60F26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179388" y="1196975"/>
            <a:ext cx="89646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1.Talk about your plans for next week.</a:t>
            </a:r>
          </a:p>
        </p:txBody>
      </p: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539750" y="1773238"/>
            <a:ext cx="8964613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b="1"/>
              <a:t>●</a:t>
            </a:r>
            <a:r>
              <a:rPr lang="en-US" altLang="zh-CN" sz="3200" b="1">
                <a:latin typeface="Comic Sans MS" pitchFamily="66" charset="0"/>
              </a:rPr>
              <a:t>A: What do you plan to do </a:t>
            </a:r>
            <a:r>
              <a:rPr lang="en-US" altLang="zh-CN" sz="3200" b="1" u="sng">
                <a:latin typeface="Comic Sans MS" pitchFamily="66" charset="0"/>
              </a:rPr>
              <a:t>on Monday</a:t>
            </a:r>
            <a:r>
              <a:rPr lang="en-US" altLang="zh-CN" sz="3200" b="1">
                <a:latin typeface="Comic Sans MS" pitchFamily="66" charset="0"/>
              </a:rPr>
              <a:t>?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      What do you want to do …</a:t>
            </a:r>
            <a:r>
              <a:rPr lang="zh-CN" altLang="en-US" sz="3200" b="1">
                <a:latin typeface="Comic Sans MS" pitchFamily="66" charset="0"/>
              </a:rPr>
              <a:t>？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3200" b="1">
                <a:latin typeface="Comic Sans MS" pitchFamily="66" charset="0"/>
              </a:rPr>
              <a:t>      </a:t>
            </a:r>
            <a:r>
              <a:rPr lang="en-US" altLang="zh-CN" sz="3200" b="1">
                <a:latin typeface="Comic Sans MS" pitchFamily="66" charset="0"/>
              </a:rPr>
              <a:t>What are you doing …?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  B:  I plan to …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      I want to…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      I’m …</a:t>
            </a:r>
          </a:p>
        </p:txBody>
      </p:sp>
      <p:sp>
        <p:nvSpPr>
          <p:cNvPr id="12293" name="Rectangle 14"/>
          <p:cNvSpPr>
            <a:spLocks noChangeArrowheads="1"/>
          </p:cNvSpPr>
          <p:nvPr/>
        </p:nvSpPr>
        <p:spPr bwMode="auto">
          <a:xfrm>
            <a:off x="3995738" y="4365625"/>
            <a:ext cx="5148262" cy="2492375"/>
          </a:xfrm>
          <a:prstGeom prst="rect">
            <a:avLst/>
          </a:prstGeom>
          <a:solidFill>
            <a:srgbClr val="60F263">
              <a:alpha val="20000"/>
            </a:srgbClr>
          </a:solidFill>
          <a:ln w="9525">
            <a:solidFill>
              <a:srgbClr val="CC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4" name="Text Box 13"/>
          <p:cNvSpPr txBox="1">
            <a:spLocks noChangeArrowheads="1"/>
          </p:cNvSpPr>
          <p:nvPr/>
        </p:nvSpPr>
        <p:spPr bwMode="auto">
          <a:xfrm>
            <a:off x="4067175" y="4470400"/>
            <a:ext cx="5400675" cy="238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on Tuesday/Wednesday/…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on Tuesday afternoon…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next  Sunday/…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…</a:t>
            </a:r>
          </a:p>
        </p:txBody>
      </p:sp>
      <p:sp>
        <p:nvSpPr>
          <p:cNvPr id="12295" name="AutoShape 15"/>
          <p:cNvSpPr>
            <a:spLocks noChangeArrowheads="1"/>
          </p:cNvSpPr>
          <p:nvPr/>
        </p:nvSpPr>
        <p:spPr bwMode="auto">
          <a:xfrm>
            <a:off x="7524750" y="2205038"/>
            <a:ext cx="504825" cy="2160587"/>
          </a:xfrm>
          <a:prstGeom prst="upArrow">
            <a:avLst>
              <a:gd name="adj1" fmla="val 50000"/>
              <a:gd name="adj2" fmla="val 106997"/>
            </a:avLst>
          </a:prstGeom>
          <a:solidFill>
            <a:srgbClr val="60F263">
              <a:alpha val="14902"/>
            </a:srgbClr>
          </a:solidFill>
          <a:ln w="9525">
            <a:solidFill>
              <a:srgbClr val="CC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12296" name="WordArt 16" descr="纸袋"/>
          <p:cNvSpPr>
            <a:spLocks noChangeArrowheads="1" noChangeShapeType="1" noTextEdit="1"/>
          </p:cNvSpPr>
          <p:nvPr/>
        </p:nvSpPr>
        <p:spPr bwMode="auto">
          <a:xfrm>
            <a:off x="323850" y="476250"/>
            <a:ext cx="431958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Comic Sans MS"/>
              </a:rPr>
              <a:t>Speaking II(pair work)</a:t>
            </a:r>
            <a:endParaRPr lang="zh-CN" altLang="en-US" sz="4800" b="1" kern="1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12297" name="AutoShape 18"/>
          <p:cNvSpPr>
            <a:spLocks noChangeArrowheads="1"/>
          </p:cNvSpPr>
          <p:nvPr/>
        </p:nvSpPr>
        <p:spPr bwMode="auto">
          <a:xfrm>
            <a:off x="-468313" y="6453188"/>
            <a:ext cx="852488" cy="733425"/>
          </a:xfrm>
          <a:custGeom>
            <a:avLst/>
            <a:gdLst>
              <a:gd name="T0" fmla="*/ 608937 w 21600"/>
              <a:gd name="T1" fmla="*/ 0 h 21600"/>
              <a:gd name="T2" fmla="*/ 365346 w 21600"/>
              <a:gd name="T3" fmla="*/ 244475 h 21600"/>
              <a:gd name="T4" fmla="*/ 0 w 21600"/>
              <a:gd name="T5" fmla="*/ 611221 h 21600"/>
              <a:gd name="T6" fmla="*/ 365346 w 21600"/>
              <a:gd name="T7" fmla="*/ 733425 h 21600"/>
              <a:gd name="T8" fmla="*/ 730693 w 21600"/>
              <a:gd name="T9" fmla="*/ 509323 h 21600"/>
              <a:gd name="T10" fmla="*/ 852488 w 21600"/>
              <a:gd name="T11" fmla="*/ 244475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50825" y="908050"/>
            <a:ext cx="84597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Comic Sans MS" pitchFamily="66" charset="0"/>
              </a:rPr>
              <a:t>1.Can Vince play tennis with Andy?</a:t>
            </a:r>
          </a:p>
        </p:txBody>
      </p:sp>
      <p:pic>
        <p:nvPicPr>
          <p:cNvPr id="7175" name="Picture 7" descr="u=3928787886,1782167131&amp;fm=13&amp;gp=0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644900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 descr="u=2225077911,3030169833&amp;fm=13&amp;gp=0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060575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0" y="3573463"/>
            <a:ext cx="1619250" cy="1368425"/>
          </a:xfrm>
          <a:prstGeom prst="ellipse">
            <a:avLst/>
          </a:prstGeom>
          <a:solidFill>
            <a:srgbClr val="60F263">
              <a:alpha val="0"/>
            </a:srgbClr>
          </a:solidFill>
          <a:ln w="25400">
            <a:solidFill>
              <a:srgbClr val="094B1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7230" name="Group 62"/>
          <p:cNvGraphicFramePr>
            <a:graphicFrameLocks noGrp="1"/>
          </p:cNvGraphicFramePr>
          <p:nvPr/>
        </p:nvGraphicFramePr>
        <p:xfrm>
          <a:off x="1870075" y="2359025"/>
          <a:ext cx="7273925" cy="4500563"/>
        </p:xfrm>
        <a:graphic>
          <a:graphicData uri="http://schemas.openxmlformats.org/drawingml/2006/table">
            <a:tbl>
              <a:tblPr/>
              <a:tblGrid>
                <a:gridCol w="4608513"/>
                <a:gridCol w="2665412"/>
              </a:tblGrid>
              <a:tr h="6475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   Vince’s Activities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Days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5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__ play soccer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a. today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b. tomorrow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c. the day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after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tomorrow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09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__ go to the doctor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793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__ study for a test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1641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__ have a piano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       lesson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809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宋体" pitchFamily="2" charset="-122"/>
                        </a:rPr>
                        <a:t>__ babysit his sister 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221" name="Text Box 53"/>
          <p:cNvSpPr txBox="1">
            <a:spLocks noChangeArrowheads="1"/>
          </p:cNvSpPr>
          <p:nvPr/>
        </p:nvSpPr>
        <p:spPr bwMode="auto">
          <a:xfrm>
            <a:off x="250825" y="1484313"/>
            <a:ext cx="87487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Comic Sans MS" pitchFamily="66" charset="0"/>
              </a:rPr>
              <a:t>2.Match the activities with the days.</a:t>
            </a:r>
          </a:p>
        </p:txBody>
      </p:sp>
      <p:sp>
        <p:nvSpPr>
          <p:cNvPr id="13338" name="Text Box 54"/>
          <p:cNvSpPr txBox="1">
            <a:spLocks noChangeArrowheads="1"/>
          </p:cNvSpPr>
          <p:nvPr/>
        </p:nvSpPr>
        <p:spPr bwMode="auto">
          <a:xfrm>
            <a:off x="1979613" y="2997200"/>
            <a:ext cx="5762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b</a:t>
            </a:r>
          </a:p>
        </p:txBody>
      </p:sp>
      <p:sp>
        <p:nvSpPr>
          <p:cNvPr id="13339" name="Text Box 55"/>
          <p:cNvSpPr txBox="1">
            <a:spLocks noChangeArrowheads="1"/>
          </p:cNvSpPr>
          <p:nvPr/>
        </p:nvSpPr>
        <p:spPr bwMode="auto">
          <a:xfrm>
            <a:off x="1979613" y="3644900"/>
            <a:ext cx="5762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a</a:t>
            </a:r>
          </a:p>
        </p:txBody>
      </p:sp>
      <p:sp>
        <p:nvSpPr>
          <p:cNvPr id="13340" name="Text Box 56"/>
          <p:cNvSpPr txBox="1">
            <a:spLocks noChangeArrowheads="1"/>
          </p:cNvSpPr>
          <p:nvPr/>
        </p:nvSpPr>
        <p:spPr bwMode="auto">
          <a:xfrm>
            <a:off x="1979613" y="4292600"/>
            <a:ext cx="5762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a</a:t>
            </a:r>
          </a:p>
        </p:txBody>
      </p:sp>
      <p:sp>
        <p:nvSpPr>
          <p:cNvPr id="13341" name="Text Box 57"/>
          <p:cNvSpPr txBox="1">
            <a:spLocks noChangeArrowheads="1"/>
          </p:cNvSpPr>
          <p:nvPr/>
        </p:nvSpPr>
        <p:spPr bwMode="auto">
          <a:xfrm>
            <a:off x="1979613" y="6216650"/>
            <a:ext cx="5762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13342" name="Text Box 58"/>
          <p:cNvSpPr txBox="1">
            <a:spLocks noChangeArrowheads="1"/>
          </p:cNvSpPr>
          <p:nvPr/>
        </p:nvSpPr>
        <p:spPr bwMode="auto">
          <a:xfrm>
            <a:off x="1979613" y="5013325"/>
            <a:ext cx="5762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b</a:t>
            </a:r>
          </a:p>
        </p:txBody>
      </p:sp>
      <p:sp>
        <p:nvSpPr>
          <p:cNvPr id="7228" name="WordArt 60" descr="纸袋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410368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Comic Sans MS"/>
              </a:rPr>
              <a:t>Listening (2a &amp; 2b)</a:t>
            </a:r>
            <a:endParaRPr lang="zh-CN" altLang="en-US" sz="4800" b="1" kern="1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6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Comic Sans MS"/>
            </a:endParaRPr>
          </a:p>
        </p:txBody>
      </p:sp>
      <p:pic>
        <p:nvPicPr>
          <p:cNvPr id="13344" name="Picture 63" descr="喇叭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88913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7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500"/>
                                        <p:tgtEl>
                                          <p:spTgt spid="7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7177" grpId="0" animBg="1"/>
      <p:bldP spid="7221" grpId="0"/>
      <p:bldP spid="72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9"/>
          <p:cNvSpPr>
            <a:spLocks noChangeArrowheads="1"/>
          </p:cNvSpPr>
          <p:nvPr/>
        </p:nvSpPr>
        <p:spPr bwMode="auto">
          <a:xfrm>
            <a:off x="3419475" y="5157788"/>
            <a:ext cx="5724525" cy="1700212"/>
          </a:xfrm>
          <a:prstGeom prst="rect">
            <a:avLst/>
          </a:prstGeom>
          <a:solidFill>
            <a:srgbClr val="60F263">
              <a:alpha val="20000"/>
            </a:srgbClr>
          </a:solidFill>
          <a:ln w="9525">
            <a:solidFill>
              <a:srgbClr val="CC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" name="WordArt 4" descr="纸袋"/>
          <p:cNvSpPr>
            <a:spLocks noChangeArrowheads="1" noChangeShapeType="1" noTextEdit="1"/>
          </p:cNvSpPr>
          <p:nvPr/>
        </p:nvSpPr>
        <p:spPr bwMode="auto">
          <a:xfrm>
            <a:off x="395288" y="404813"/>
            <a:ext cx="38163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Comic Sans MS"/>
              </a:rPr>
              <a:t>Speaking III(2c)</a:t>
            </a:r>
            <a:endParaRPr lang="zh-CN" altLang="en-US" sz="4800" b="1" kern="1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468313" y="1196975"/>
            <a:ext cx="8135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Comic Sans MS" pitchFamily="66" charset="0"/>
              </a:rPr>
              <a:t>Role play. A-Andy, B-Vince.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395288" y="2205038"/>
            <a:ext cx="9182100" cy="338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600" b="1">
                <a:latin typeface="Comic Sans MS" pitchFamily="66" charset="0"/>
              </a:rPr>
              <a:t>A: Hi, Vince, can you …?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600" b="1">
                <a:latin typeface="Comic Sans MS" pitchFamily="66" charset="0"/>
              </a:rPr>
              <a:t>B: When?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600" b="1">
                <a:latin typeface="Comic Sans MS" pitchFamily="66" charset="0"/>
              </a:rPr>
              <a:t>A: Today.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600" b="1">
                <a:latin typeface="Comic Sans MS" pitchFamily="66" charset="0"/>
              </a:rPr>
              <a:t>B: Sorry. I can’t. I have to…/I’m …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600" b="1">
                <a:latin typeface="Comic Sans MS" pitchFamily="66" charset="0"/>
              </a:rPr>
              <a:t>                      </a:t>
            </a:r>
          </a:p>
        </p:txBody>
      </p:sp>
      <p:sp>
        <p:nvSpPr>
          <p:cNvPr id="14342" name="Line 7"/>
          <p:cNvSpPr>
            <a:spLocks noChangeShapeType="1"/>
          </p:cNvSpPr>
          <p:nvPr/>
        </p:nvSpPr>
        <p:spPr bwMode="auto">
          <a:xfrm>
            <a:off x="1258888" y="4076700"/>
            <a:ext cx="1295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19475" y="5118100"/>
            <a:ext cx="5545138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latin typeface="Comic Sans MS" pitchFamily="66" charset="0"/>
              </a:rPr>
              <a:t>today</a:t>
            </a:r>
          </a:p>
          <a:p>
            <a:r>
              <a:rPr lang="en-US" altLang="zh-CN" sz="3600" b="1">
                <a:latin typeface="Comic Sans MS" pitchFamily="66" charset="0"/>
              </a:rPr>
              <a:t>tomorrow</a:t>
            </a:r>
          </a:p>
          <a:p>
            <a:r>
              <a:rPr lang="en-US" altLang="zh-CN" sz="3600" b="1">
                <a:latin typeface="Comic Sans MS" pitchFamily="66" charset="0"/>
              </a:rPr>
              <a:t>the day after tomorrow</a:t>
            </a:r>
          </a:p>
        </p:txBody>
      </p:sp>
      <p:sp>
        <p:nvSpPr>
          <p:cNvPr id="14344" name="Rectangle 11"/>
          <p:cNvSpPr>
            <a:spLocks noChangeArrowheads="1"/>
          </p:cNvSpPr>
          <p:nvPr/>
        </p:nvSpPr>
        <p:spPr bwMode="auto">
          <a:xfrm>
            <a:off x="8748713" y="4005263"/>
            <a:ext cx="395287" cy="1152525"/>
          </a:xfrm>
          <a:prstGeom prst="rect">
            <a:avLst/>
          </a:prstGeom>
          <a:solidFill>
            <a:srgbClr val="60F263">
              <a:alpha val="14902"/>
            </a:srgb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5" name="AutoShape 12"/>
          <p:cNvSpPr>
            <a:spLocks noChangeArrowheads="1"/>
          </p:cNvSpPr>
          <p:nvPr/>
        </p:nvSpPr>
        <p:spPr bwMode="auto">
          <a:xfrm>
            <a:off x="2771775" y="3500438"/>
            <a:ext cx="6372225" cy="720725"/>
          </a:xfrm>
          <a:prstGeom prst="leftArrow">
            <a:avLst>
              <a:gd name="adj1" fmla="val 50000"/>
              <a:gd name="adj2" fmla="val 221035"/>
            </a:avLst>
          </a:prstGeom>
          <a:solidFill>
            <a:srgbClr val="60F263">
              <a:alpha val="14902"/>
            </a:srgb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WordArt 4" descr="纸袋"/>
          <p:cNvSpPr>
            <a:spLocks noChangeArrowheads="1" noChangeShapeType="1" noTextEdit="1"/>
          </p:cNvSpPr>
          <p:nvPr/>
        </p:nvSpPr>
        <p:spPr bwMode="auto">
          <a:xfrm>
            <a:off x="395288" y="404813"/>
            <a:ext cx="38163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Comic Sans MS"/>
              </a:rPr>
              <a:t>Consolidation(4)</a:t>
            </a:r>
            <a:endParaRPr lang="zh-CN" altLang="en-US" sz="4800" b="1" kern="1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323850" y="1125538"/>
            <a:ext cx="81359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Comic Sans MS" pitchFamily="66" charset="0"/>
              </a:rPr>
              <a:t>Pair work </a:t>
            </a:r>
            <a:r>
              <a:rPr lang="en-US" altLang="zh-CN" sz="3200" b="1">
                <a:latin typeface="Comic Sans MS" pitchFamily="66" charset="0"/>
              </a:rPr>
              <a:t>( calendar in Speaking II)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323850" y="1773238"/>
            <a:ext cx="9182100" cy="564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A: Hi, …, can you come to my party?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B: When is it?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A: …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B: Sorry. I can’t. I have to…/ I’m …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A: That’s too bad. How about…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B:…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A: What are you doing on …?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latin typeface="Comic Sans MS" pitchFamily="66" charset="0"/>
              </a:rPr>
              <a:t>B:…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3600" b="1">
                <a:latin typeface="Comic Sans MS" pitchFamily="66" charset="0"/>
              </a:rPr>
              <a:t>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 descr="纸袋"/>
          <p:cNvSpPr>
            <a:spLocks noChangeArrowheads="1" noChangeShapeType="1" noTextEdit="1"/>
          </p:cNvSpPr>
          <p:nvPr/>
        </p:nvSpPr>
        <p:spPr bwMode="auto">
          <a:xfrm>
            <a:off x="395288" y="404813"/>
            <a:ext cx="38163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Comic Sans MS"/>
              </a:rPr>
              <a:t>Homework</a:t>
            </a:r>
            <a:endParaRPr lang="zh-CN" altLang="en-US" sz="4800" b="1" kern="1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468313" y="1341438"/>
            <a:ext cx="81359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Comic Sans MS" pitchFamily="66" charset="0"/>
              </a:rPr>
              <a:t>1.Finish the next two exercises in the exercise book.</a:t>
            </a:r>
          </a:p>
        </p:txBody>
      </p:sp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468313" y="2708275"/>
            <a:ext cx="81359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Comic Sans MS" pitchFamily="66" charset="0"/>
              </a:rPr>
              <a:t>2.Read and recite the phrases of unit 4 on the paper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CCE8C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338</TotalTime>
  <Words>473</Words>
  <Application>Microsoft Office PowerPoint</Application>
  <PresentationFormat>全屏显示(4:3)</PresentationFormat>
  <Paragraphs>123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Candara</vt:lpstr>
      <vt:lpstr>华文新魏</vt:lpstr>
      <vt:lpstr>华文楷体</vt:lpstr>
      <vt:lpstr>Symbol</vt:lpstr>
      <vt:lpstr>Calibri</vt:lpstr>
      <vt:lpstr>Comic Sans MS</vt:lpstr>
      <vt:lpstr>Wingdings</vt:lpstr>
      <vt:lpstr>波形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www.dearedu.com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www.dearedu.com</dc:title>
  <dc:subject>www.dearedu.com</dc:subject>
  <dc:creator>www.dearedu.com</dc:creator>
  <cp:keywords>www.dearedu.com</cp:keywords>
  <dc:description>www.dearedu.com</dc:description>
  <cp:lastModifiedBy>user</cp:lastModifiedBy>
  <cp:revision>2</cp:revision>
  <dcterms:created xsi:type="dcterms:W3CDTF">2010-10-21T06:16:21Z</dcterms:created>
  <dcterms:modified xsi:type="dcterms:W3CDTF">2015-08-12T06:50:05Z</dcterms:modified>
  <cp:category>www.dearedu.com</cp:category>
</cp:coreProperties>
</file>